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0" r:id="rId2"/>
    <p:sldId id="271" r:id="rId3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94" autoAdjust="0"/>
  </p:normalViewPr>
  <p:slideViewPr>
    <p:cSldViewPr>
      <p:cViewPr>
        <p:scale>
          <a:sx n="100" d="100"/>
          <a:sy n="100" d="100"/>
        </p:scale>
        <p:origin x="24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086" y="-96"/>
      </p:cViewPr>
      <p:guideLst>
        <p:guide orient="horz" pos="3107"/>
        <p:guide pos="212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1C134D-7F74-4A5B-AAFF-18E48820365F}" type="datetimeFigureOut">
              <a:rPr kumimoji="1" lang="ja-JP" altLang="en-US" smtClean="0"/>
              <a:pPr/>
              <a:t>2016/4/22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0A44ED-0B45-47C6-BA86-4CD09897BA1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194053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5DC97-B8C6-4DB1-968A-5C7D0661C288}" type="datetimeFigureOut">
              <a:rPr kumimoji="1" lang="ja-JP" altLang="en-US" smtClean="0"/>
              <a:pPr/>
              <a:t>2016/4/22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CCBE2-9D4F-4613-9458-D0458B264E6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426528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5DC97-B8C6-4DB1-968A-5C7D0661C288}" type="datetimeFigureOut">
              <a:rPr kumimoji="1" lang="ja-JP" altLang="en-US" smtClean="0"/>
              <a:pPr/>
              <a:t>2016/4/22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CCBE2-9D4F-4613-9458-D0458B264E6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510688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5DC97-B8C6-4DB1-968A-5C7D0661C288}" type="datetimeFigureOut">
              <a:rPr kumimoji="1" lang="ja-JP" altLang="en-US" smtClean="0"/>
              <a:pPr/>
              <a:t>2016/4/22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CCBE2-9D4F-4613-9458-D0458B264E6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575425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5DC97-B8C6-4DB1-968A-5C7D0661C288}" type="datetimeFigureOut">
              <a:rPr kumimoji="1" lang="ja-JP" altLang="en-US" smtClean="0"/>
              <a:pPr/>
              <a:t>2016/4/22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CCBE2-9D4F-4613-9458-D0458B264E6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4187479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5DC97-B8C6-4DB1-968A-5C7D0661C288}" type="datetimeFigureOut">
              <a:rPr kumimoji="1" lang="ja-JP" altLang="en-US" smtClean="0"/>
              <a:pPr/>
              <a:t>2016/4/22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CCBE2-9D4F-4613-9458-D0458B264E6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407070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5DC97-B8C6-4DB1-968A-5C7D0661C288}" type="datetimeFigureOut">
              <a:rPr kumimoji="1" lang="ja-JP" altLang="en-US" smtClean="0"/>
              <a:pPr/>
              <a:t>2016/4/22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CCBE2-9D4F-4613-9458-D0458B264E6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402871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5DC97-B8C6-4DB1-968A-5C7D0661C288}" type="datetimeFigureOut">
              <a:rPr kumimoji="1" lang="ja-JP" altLang="en-US" smtClean="0"/>
              <a:pPr/>
              <a:t>2016/4/22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CCBE2-9D4F-4613-9458-D0458B264E6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59014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5DC97-B8C6-4DB1-968A-5C7D0661C288}" type="datetimeFigureOut">
              <a:rPr kumimoji="1" lang="ja-JP" altLang="en-US" smtClean="0"/>
              <a:pPr/>
              <a:t>2016/4/22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CCBE2-9D4F-4613-9458-D0458B264E6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686444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5DC97-B8C6-4DB1-968A-5C7D0661C288}" type="datetimeFigureOut">
              <a:rPr kumimoji="1" lang="ja-JP" altLang="en-US" smtClean="0"/>
              <a:pPr/>
              <a:t>2016/4/22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CCBE2-9D4F-4613-9458-D0458B264E6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018649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5DC97-B8C6-4DB1-968A-5C7D0661C288}" type="datetimeFigureOut">
              <a:rPr kumimoji="1" lang="ja-JP" altLang="en-US" smtClean="0"/>
              <a:pPr/>
              <a:t>2016/4/22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CCBE2-9D4F-4613-9458-D0458B264E6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520066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5DC97-B8C6-4DB1-968A-5C7D0661C288}" type="datetimeFigureOut">
              <a:rPr kumimoji="1" lang="ja-JP" altLang="en-US" smtClean="0"/>
              <a:pPr/>
              <a:t>2016/4/22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CCBE2-9D4F-4613-9458-D0458B264E6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887513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5DC97-B8C6-4DB1-968A-5C7D0661C288}" type="datetimeFigureOut">
              <a:rPr kumimoji="1" lang="ja-JP" altLang="en-US" smtClean="0"/>
              <a:pPr/>
              <a:t>2016/4/22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CCBE2-9D4F-4613-9458-D0458B264E6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4119131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79512" y="908720"/>
            <a:ext cx="878497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 smtClean="0">
                <a:latin typeface="+mn-ea"/>
              </a:rPr>
              <a:t>【</a:t>
            </a:r>
            <a:r>
              <a:rPr lang="ja-JP" altLang="en-US" sz="1600" b="1" dirty="0" smtClean="0">
                <a:latin typeface="+mn-ea"/>
              </a:rPr>
              <a:t>症例１</a:t>
            </a:r>
            <a:r>
              <a:rPr lang="en-US" altLang="ja-JP" sz="1600" b="1" dirty="0" smtClean="0">
                <a:latin typeface="+mn-ea"/>
              </a:rPr>
              <a:t>】</a:t>
            </a:r>
            <a:r>
              <a:rPr lang="ja-JP" altLang="en-US" sz="1600" b="1" dirty="0" smtClean="0">
                <a:latin typeface="+mn-ea"/>
              </a:rPr>
              <a:t>２７歳</a:t>
            </a:r>
            <a:r>
              <a:rPr lang="ja-JP" altLang="en-US" sz="1600" b="1" dirty="0" smtClean="0">
                <a:latin typeface="+mn-ea"/>
              </a:rPr>
              <a:t>　女性</a:t>
            </a:r>
            <a:endParaRPr lang="en-US" altLang="ja-JP" sz="1600" b="1" dirty="0" smtClean="0">
              <a:latin typeface="+mn-ea"/>
            </a:endParaRPr>
          </a:p>
          <a:p>
            <a:r>
              <a:rPr kumimoji="1" lang="ja-JP" altLang="en-US" sz="1600" b="1" dirty="0" smtClean="0">
                <a:latin typeface="+mn-ea"/>
              </a:rPr>
              <a:t>妊娠２８週から黄疸が出現し、近医産婦人科から当院受診し入院と</a:t>
            </a:r>
            <a:r>
              <a:rPr lang="ja-JP" altLang="en-US" sz="1600" b="1" dirty="0">
                <a:latin typeface="+mn-ea"/>
              </a:rPr>
              <a:t>なった</a:t>
            </a:r>
            <a:r>
              <a:rPr kumimoji="1" lang="ja-JP" altLang="en-US" sz="1600" b="1" dirty="0" smtClean="0">
                <a:latin typeface="+mn-ea"/>
              </a:rPr>
              <a:t>．入院時の検査結果を表１に示す．</a:t>
            </a:r>
            <a:endParaRPr kumimoji="1" lang="en-US" altLang="ja-JP" sz="1600" b="1" dirty="0" smtClean="0">
              <a:latin typeface="+mn-ea"/>
            </a:endParaRPr>
          </a:p>
          <a:p>
            <a:r>
              <a:rPr lang="ja-JP" altLang="en-US" sz="1600" b="1" dirty="0">
                <a:latin typeface="+mn-ea"/>
              </a:rPr>
              <a:t>入院後，緊急帝王切開を施行した．術中から出血があり，術後も不正出血，ドレーンからの出血が持続し赤血球，</a:t>
            </a:r>
            <a:r>
              <a:rPr lang="en-US" altLang="ja-JP" sz="1600" b="1" dirty="0">
                <a:latin typeface="+mn-ea"/>
              </a:rPr>
              <a:t>FFP</a:t>
            </a:r>
            <a:r>
              <a:rPr lang="ja-JP" altLang="en-US" sz="1600" b="1" dirty="0">
                <a:latin typeface="+mn-ea"/>
              </a:rPr>
              <a:t>の輸血を施行した</a:t>
            </a:r>
            <a:r>
              <a:rPr lang="ja-JP" altLang="en-US" sz="1600" b="1" dirty="0" smtClean="0">
                <a:latin typeface="+mn-ea"/>
              </a:rPr>
              <a:t>．</a:t>
            </a:r>
            <a:r>
              <a:rPr lang="en-US" altLang="ja-JP" sz="1600" b="1" dirty="0">
                <a:latin typeface="+mn-ea"/>
              </a:rPr>
              <a:t>7</a:t>
            </a:r>
            <a:r>
              <a:rPr lang="ja-JP" altLang="en-US" sz="1600" b="1" dirty="0" smtClean="0">
                <a:latin typeface="+mn-ea"/>
              </a:rPr>
              <a:t>日目より出血は落ち着いた．</a:t>
            </a:r>
            <a:r>
              <a:rPr lang="en-US" altLang="ja-JP" sz="1600" b="1" dirty="0" smtClean="0">
                <a:latin typeface="+mn-ea"/>
              </a:rPr>
              <a:t>8</a:t>
            </a:r>
            <a:r>
              <a:rPr lang="ja-JP" altLang="en-US" sz="1600" b="1" dirty="0">
                <a:latin typeface="+mn-ea"/>
              </a:rPr>
              <a:t>日目の検査結果を表１に</a:t>
            </a:r>
            <a:r>
              <a:rPr lang="ja-JP" altLang="en-US" sz="1600" b="1" dirty="0" smtClean="0">
                <a:latin typeface="+mn-ea"/>
              </a:rPr>
              <a:t>示す．</a:t>
            </a:r>
            <a:endParaRPr lang="en-US" altLang="ja-JP" sz="1600" b="1" dirty="0" smtClean="0">
              <a:latin typeface="+mn-ea"/>
            </a:endParaRPr>
          </a:p>
          <a:p>
            <a:r>
              <a:rPr lang="ja-JP" altLang="en-US" sz="1600" b="1" dirty="0" smtClean="0">
                <a:latin typeface="+mn-ea"/>
              </a:rPr>
              <a:t>　その後も出血傾向は見られなかったが凝固系データの異常が続き血液内科受診と</a:t>
            </a:r>
            <a:r>
              <a:rPr lang="ja-JP" altLang="en-US" sz="1600" b="1" dirty="0" smtClean="0">
                <a:latin typeface="+mn-ea"/>
              </a:rPr>
              <a:t>なった．その</a:t>
            </a:r>
            <a:r>
              <a:rPr lang="ja-JP" altLang="en-US" sz="1600" b="1" dirty="0">
                <a:latin typeface="+mn-ea"/>
              </a:rPr>
              <a:t>際の採血結果</a:t>
            </a:r>
            <a:r>
              <a:rPr lang="ja-JP" altLang="en-US" sz="1600" b="1" dirty="0" smtClean="0">
                <a:latin typeface="+mn-ea"/>
              </a:rPr>
              <a:t>を表</a:t>
            </a:r>
            <a:r>
              <a:rPr lang="en-US" altLang="ja-JP" sz="1600" b="1" dirty="0" smtClean="0">
                <a:latin typeface="+mn-ea"/>
              </a:rPr>
              <a:t> </a:t>
            </a:r>
            <a:r>
              <a:rPr lang="en-US" altLang="ja-JP" sz="1600" b="1" dirty="0">
                <a:latin typeface="+mn-ea"/>
              </a:rPr>
              <a:t>2</a:t>
            </a:r>
            <a:r>
              <a:rPr lang="ja-JP" altLang="en-US" sz="1600" b="1" dirty="0">
                <a:latin typeface="+mn-ea"/>
              </a:rPr>
              <a:t>に示す</a:t>
            </a:r>
            <a:r>
              <a:rPr lang="ja-JP" altLang="en-US" sz="1600" b="1" dirty="0" smtClean="0">
                <a:latin typeface="+mn-ea"/>
              </a:rPr>
              <a:t>．</a:t>
            </a:r>
            <a:endParaRPr kumimoji="1" lang="ja-JP" altLang="en-US" sz="1600" b="1" dirty="0">
              <a:latin typeface="+mn-ea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737" y="2815977"/>
            <a:ext cx="4559354" cy="37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2814836"/>
            <a:ext cx="4415877" cy="3490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テキスト ボックス 6"/>
          <p:cNvSpPr txBox="1"/>
          <p:nvPr/>
        </p:nvSpPr>
        <p:spPr>
          <a:xfrm>
            <a:off x="1750245" y="260648"/>
            <a:ext cx="56300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 smtClean="0">
                <a:latin typeface="ＭＳ Ｐゴシック" pitchFamily="50" charset="-128"/>
                <a:ea typeface="ＭＳ Ｐゴシック" pitchFamily="50" charset="-128"/>
              </a:rPr>
              <a:t>第</a:t>
            </a:r>
            <a:r>
              <a:rPr lang="en-US" altLang="zh-CN" sz="2000" dirty="0" smtClean="0">
                <a:latin typeface="ＭＳ Ｐゴシック" pitchFamily="50" charset="-128"/>
                <a:ea typeface="ＭＳ Ｐゴシック" pitchFamily="50" charset="-128"/>
              </a:rPr>
              <a:t>59</a:t>
            </a:r>
            <a:r>
              <a:rPr lang="zh-CN" altLang="en-US" sz="2000" dirty="0" smtClean="0">
                <a:latin typeface="ＭＳ Ｐゴシック" pitchFamily="50" charset="-128"/>
                <a:ea typeface="ＭＳ Ｐゴシック" pitchFamily="50" charset="-128"/>
              </a:rPr>
              <a:t>回日本臨床検査医学会近畿支部</a:t>
            </a:r>
            <a:r>
              <a:rPr lang="zh-CN" altLang="en-US" sz="2000" dirty="0" smtClean="0">
                <a:latin typeface="ＭＳ Ｐゴシック" pitchFamily="50" charset="-128"/>
                <a:ea typeface="ＭＳ Ｐゴシック" pitchFamily="50" charset="-128"/>
              </a:rPr>
              <a:t>総会</a:t>
            </a:r>
            <a:r>
              <a:rPr lang="ja-JP" altLang="en-US" sz="2000" dirty="0" smtClean="0">
                <a:latin typeface="ＭＳ Ｐゴシック" pitchFamily="50" charset="-128"/>
                <a:ea typeface="ＭＳ Ｐゴシック" pitchFamily="50" charset="-128"/>
              </a:rPr>
              <a:t>　</a:t>
            </a:r>
            <a:r>
              <a:rPr lang="en-US" altLang="ja-JP" sz="2000" dirty="0" smtClean="0">
                <a:latin typeface="ＭＳ Ｐゴシック" pitchFamily="50" charset="-128"/>
                <a:ea typeface="ＭＳ Ｐゴシック" pitchFamily="50" charset="-128"/>
              </a:rPr>
              <a:t>RCPC</a:t>
            </a:r>
            <a:endParaRPr kumimoji="1" lang="ja-JP" altLang="en-US" sz="2000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63821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70236" y="332656"/>
            <a:ext cx="82782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【</a:t>
            </a:r>
            <a:r>
              <a:rPr kumimoji="1" lang="ja-JP" altLang="en-US" sz="2400" dirty="0" smtClean="0"/>
              <a:t>症例２</a:t>
            </a:r>
            <a:r>
              <a:rPr kumimoji="1" lang="en-US" altLang="ja-JP" sz="2400" dirty="0" smtClean="0"/>
              <a:t>】</a:t>
            </a:r>
            <a:r>
              <a:rPr kumimoji="1" lang="ja-JP" altLang="en-US" sz="2400" dirty="0" smtClean="0"/>
              <a:t>　労作</a:t>
            </a:r>
            <a:r>
              <a:rPr kumimoji="1" lang="ja-JP" altLang="en-US" sz="2400" dirty="0" smtClean="0"/>
              <a:t>時呼吸困難のため受診した</a:t>
            </a:r>
            <a:r>
              <a:rPr kumimoji="1" lang="en-US" altLang="ja-JP" sz="2400" dirty="0" smtClean="0"/>
              <a:t>72</a:t>
            </a:r>
            <a:r>
              <a:rPr kumimoji="1" lang="ja-JP" altLang="en-US" sz="2400" dirty="0" smtClean="0"/>
              <a:t>歳女性　第１病日</a:t>
            </a:r>
            <a:endParaRPr kumimoji="1" lang="en-US" altLang="ja-JP" sz="2400" dirty="0" smtClean="0"/>
          </a:p>
        </p:txBody>
      </p:sp>
      <p:pic>
        <p:nvPicPr>
          <p:cNvPr id="3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6345" y="692696"/>
            <a:ext cx="7871311" cy="6338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1511</TotalTime>
  <Words>17</Words>
  <Application>Microsoft Office PowerPoint</Application>
  <PresentationFormat>画面に合わせる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スライド 1</vt:lpstr>
      <vt:lpstr>スライド 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KMU</dc:creator>
  <cp:lastModifiedBy>山崎正晴</cp:lastModifiedBy>
  <cp:revision>86</cp:revision>
  <cp:lastPrinted>2016-01-28T04:46:33Z</cp:lastPrinted>
  <dcterms:created xsi:type="dcterms:W3CDTF">2015-01-05T02:41:00Z</dcterms:created>
  <dcterms:modified xsi:type="dcterms:W3CDTF">2016-04-22T14:36:40Z</dcterms:modified>
</cp:coreProperties>
</file>